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Unbounded"/>
      <p:regular r:id="rId17"/>
    </p:embeddedFont>
    <p:embeddedFont>
      <p:font typeface="Unbounded"/>
      <p:regular r:id="rId18"/>
    </p:embeddedFont>
    <p:embeddedFont>
      <p:font typeface="Cabin"/>
      <p:regular r:id="rId19"/>
    </p:embeddedFont>
    <p:embeddedFont>
      <p:font typeface="Cabin"/>
      <p:regular r:id="rId20"/>
    </p:embeddedFont>
    <p:embeddedFont>
      <p:font typeface="Cabin"/>
      <p:regular r:id="rId21"/>
    </p:embeddedFont>
    <p:embeddedFont>
      <p:font typeface="Cabin"/>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4-1.png>
</file>

<file path=ppt/media/image-5-1.png>
</file>

<file path=ppt/media/image-5-2.png>
</file>

<file path=ppt/media/image-7-1.png>
</file>

<file path=ppt/media/image-7-2.png>
</file>

<file path=ppt/media/image-7-3.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404104"/>
            <a:ext cx="7468553" cy="2112050"/>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Finding Your Friends at Concerts: No Internet Needed!</a:t>
            </a:r>
            <a:endParaRPr lang="en-US" sz="4400" dirty="0"/>
          </a:p>
        </p:txBody>
      </p:sp>
      <p:sp>
        <p:nvSpPr>
          <p:cNvPr id="4" name="Text 1"/>
          <p:cNvSpPr/>
          <p:nvPr/>
        </p:nvSpPr>
        <p:spPr>
          <a:xfrm>
            <a:off x="6324124" y="3875127"/>
            <a:ext cx="7468553" cy="2298144"/>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Discover a peer-to-peer communication solution for locating friends at large events without internet. Overcome the challenges of overcrowded concerts with spotty connectivity. In a large scale events like concerts or festivals internet connectivity is often unreliable or completely unavailable. This makes it difficult for people to locate or reconnect with their friends in the crowd.</a:t>
            </a:r>
            <a:endParaRPr lang="en-US" sz="1850" dirty="0"/>
          </a:p>
        </p:txBody>
      </p:sp>
      <p:sp>
        <p:nvSpPr>
          <p:cNvPr id="5" name="Text 2"/>
          <p:cNvSpPr/>
          <p:nvPr/>
        </p:nvSpPr>
        <p:spPr>
          <a:xfrm>
            <a:off x="6324124" y="6442472"/>
            <a:ext cx="7468553" cy="383024"/>
          </a:xfrm>
          <a:prstGeom prst="rect">
            <a:avLst/>
          </a:prstGeom>
          <a:noFill/>
          <a:ln/>
        </p:spPr>
        <p:txBody>
          <a:bodyPr wrap="none" lIns="0" tIns="0" rIns="0" bIns="0" rtlCol="0" anchor="t"/>
          <a:lstStyle/>
          <a:p>
            <a:pPr algn="l" indent="0" marL="0">
              <a:lnSpc>
                <a:spcPts val="3000"/>
              </a:lnSpc>
              <a:buNone/>
            </a:pP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191816"/>
            <a:ext cx="7468553" cy="2112050"/>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Conclusion: Stay Connected, Internet-Free</a:t>
            </a:r>
            <a:endParaRPr lang="en-US" sz="4400" dirty="0"/>
          </a:p>
        </p:txBody>
      </p:sp>
      <p:sp>
        <p:nvSpPr>
          <p:cNvPr id="4" name="Text 1"/>
          <p:cNvSpPr/>
          <p:nvPr/>
        </p:nvSpPr>
        <p:spPr>
          <a:xfrm>
            <a:off x="837724" y="3662839"/>
            <a:ext cx="7468553"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P2P solutions offer a reliable alternative for concert connectivity. The technology exists to solve the "find my friends" problem.</a:t>
            </a:r>
            <a:endParaRPr lang="en-US" sz="1850" dirty="0"/>
          </a:p>
        </p:txBody>
      </p:sp>
      <p:sp>
        <p:nvSpPr>
          <p:cNvPr id="5" name="Text 2"/>
          <p:cNvSpPr/>
          <p:nvPr/>
        </p:nvSpPr>
        <p:spPr>
          <a:xfrm>
            <a:off x="837724" y="4698087"/>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Our app can enhance user safety and experience in large settings like:</a:t>
            </a:r>
            <a:endParaRPr lang="en-US" sz="1850" dirty="0"/>
          </a:p>
        </p:txBody>
      </p:sp>
      <p:sp>
        <p:nvSpPr>
          <p:cNvPr id="6" name="Text 3"/>
          <p:cNvSpPr/>
          <p:nvPr/>
        </p:nvSpPr>
        <p:spPr>
          <a:xfrm>
            <a:off x="837724" y="5350312"/>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Concerts</a:t>
            </a:r>
            <a:endParaRPr lang="en-US" sz="1850" dirty="0"/>
          </a:p>
        </p:txBody>
      </p:sp>
      <p:sp>
        <p:nvSpPr>
          <p:cNvPr id="7" name="Text 4"/>
          <p:cNvSpPr/>
          <p:nvPr/>
        </p:nvSpPr>
        <p:spPr>
          <a:xfrm>
            <a:off x="837724" y="6002536"/>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College fests</a:t>
            </a:r>
            <a:endParaRPr lang="en-US" sz="1850" dirty="0"/>
          </a:p>
        </p:txBody>
      </p:sp>
      <p:sp>
        <p:nvSpPr>
          <p:cNvPr id="8" name="Text 5"/>
          <p:cNvSpPr/>
          <p:nvPr/>
        </p:nvSpPr>
        <p:spPr>
          <a:xfrm>
            <a:off x="837724" y="6654760"/>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Disaster zones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2219"/>
          </a:xfrm>
          <a:prstGeom prst="rect">
            <a:avLst/>
          </a:prstGeom>
        </p:spPr>
      </p:pic>
      <p:sp>
        <p:nvSpPr>
          <p:cNvPr id="3" name="Text 0"/>
          <p:cNvSpPr/>
          <p:nvPr/>
        </p:nvSpPr>
        <p:spPr>
          <a:xfrm>
            <a:off x="6231136" y="776526"/>
            <a:ext cx="7654528" cy="340400"/>
          </a:xfrm>
          <a:prstGeom prst="rect">
            <a:avLst/>
          </a:prstGeom>
          <a:noFill/>
          <a:ln/>
        </p:spPr>
        <p:txBody>
          <a:bodyPr wrap="none" lIns="0" tIns="0" rIns="0" bIns="0" rtlCol="0" anchor="t"/>
          <a:lstStyle/>
          <a:p>
            <a:pPr algn="l" indent="0" marL="0">
              <a:lnSpc>
                <a:spcPts val="2650"/>
              </a:lnSpc>
              <a:buNone/>
            </a:pPr>
            <a:endParaRPr lang="en-US" sz="1650" dirty="0"/>
          </a:p>
        </p:txBody>
      </p:sp>
      <p:sp>
        <p:nvSpPr>
          <p:cNvPr id="4" name="Text 1"/>
          <p:cNvSpPr/>
          <p:nvPr/>
        </p:nvSpPr>
        <p:spPr>
          <a:xfrm>
            <a:off x="6231136" y="1329690"/>
            <a:ext cx="7654528" cy="1251585"/>
          </a:xfrm>
          <a:prstGeom prst="rect">
            <a:avLst/>
          </a:prstGeom>
          <a:noFill/>
          <a:ln/>
        </p:spPr>
        <p:txBody>
          <a:bodyPr wrap="square" lIns="0" tIns="0" rIns="0" bIns="0" rtlCol="0" anchor="t"/>
          <a:lstStyle/>
          <a:p>
            <a:pPr algn="l" indent="0" marL="0">
              <a:lnSpc>
                <a:spcPts val="4900"/>
              </a:lnSpc>
              <a:buNone/>
            </a:pPr>
            <a:r>
              <a:rPr lang="en-US" sz="3900" dirty="0">
                <a:solidFill>
                  <a:srgbClr val="FFFFFF"/>
                </a:solidFill>
                <a:latin typeface="Unbounded" pitchFamily="34" charset="0"/>
                <a:ea typeface="Unbounded" pitchFamily="34" charset="-122"/>
                <a:cs typeface="Unbounded" pitchFamily="34" charset="-120"/>
              </a:rPr>
              <a:t>The Problem: Internet-Dependent Concerts</a:t>
            </a:r>
            <a:endParaRPr lang="en-US" sz="3900" dirty="0"/>
          </a:p>
        </p:txBody>
      </p:sp>
      <p:sp>
        <p:nvSpPr>
          <p:cNvPr id="5" name="Text 2"/>
          <p:cNvSpPr/>
          <p:nvPr/>
        </p:nvSpPr>
        <p:spPr>
          <a:xfrm>
            <a:off x="6231136" y="2900363"/>
            <a:ext cx="7654528" cy="340400"/>
          </a:xfrm>
          <a:prstGeom prst="rect">
            <a:avLst/>
          </a:prstGeom>
          <a:noFill/>
          <a:ln/>
        </p:spPr>
        <p:txBody>
          <a:bodyPr wrap="none" lIns="0" tIns="0" rIns="0" bIns="0" rtlCol="0" anchor="t"/>
          <a:lstStyle/>
          <a:p>
            <a:pPr algn="l" indent="0" marL="0">
              <a:lnSpc>
                <a:spcPts val="2650"/>
              </a:lnSpc>
              <a:buNone/>
            </a:pPr>
            <a:endParaRPr lang="en-US" sz="1650" dirty="0"/>
          </a:p>
        </p:txBody>
      </p:sp>
      <p:sp>
        <p:nvSpPr>
          <p:cNvPr id="6" name="Shape 3"/>
          <p:cNvSpPr/>
          <p:nvPr/>
        </p:nvSpPr>
        <p:spPr>
          <a:xfrm>
            <a:off x="6231136" y="3719393"/>
            <a:ext cx="478750" cy="478750"/>
          </a:xfrm>
          <a:prstGeom prst="roundRect">
            <a:avLst>
              <a:gd name="adj" fmla="val 6667"/>
            </a:avLst>
          </a:prstGeom>
          <a:solidFill>
            <a:srgbClr val="304755"/>
          </a:solidFill>
          <a:ln/>
        </p:spPr>
      </p:sp>
      <p:sp>
        <p:nvSpPr>
          <p:cNvPr id="7" name="Text 4"/>
          <p:cNvSpPr/>
          <p:nvPr/>
        </p:nvSpPr>
        <p:spPr>
          <a:xfrm>
            <a:off x="6922651" y="3719393"/>
            <a:ext cx="3029426" cy="625793"/>
          </a:xfrm>
          <a:prstGeom prst="rect">
            <a:avLst/>
          </a:prstGeom>
          <a:noFill/>
          <a:ln/>
        </p:spPr>
        <p:txBody>
          <a:bodyPr wrap="square" lIns="0" tIns="0" rIns="0" bIns="0" rtlCol="0" anchor="t"/>
          <a:lstStyle/>
          <a:p>
            <a:pPr algn="l" indent="0" marL="0">
              <a:lnSpc>
                <a:spcPts val="2450"/>
              </a:lnSpc>
              <a:buNone/>
            </a:pPr>
            <a:r>
              <a:rPr lang="en-US" sz="1950" dirty="0">
                <a:solidFill>
                  <a:srgbClr val="CAD6DE"/>
                </a:solidFill>
                <a:latin typeface="Unbounded" pitchFamily="34" charset="0"/>
                <a:ea typeface="Unbounded" pitchFamily="34" charset="-122"/>
                <a:cs typeface="Unbounded" pitchFamily="34" charset="-120"/>
              </a:rPr>
              <a:t>Network Congestion</a:t>
            </a:r>
            <a:endParaRPr lang="en-US" sz="1950" dirty="0"/>
          </a:p>
        </p:txBody>
      </p:sp>
      <p:sp>
        <p:nvSpPr>
          <p:cNvPr id="8" name="Text 5"/>
          <p:cNvSpPr/>
          <p:nvPr/>
        </p:nvSpPr>
        <p:spPr>
          <a:xfrm>
            <a:off x="6922651" y="4472821"/>
            <a:ext cx="3029426" cy="1021199"/>
          </a:xfrm>
          <a:prstGeom prst="rect">
            <a:avLst/>
          </a:prstGeom>
          <a:noFill/>
          <a:ln/>
        </p:spPr>
        <p:txBody>
          <a:bodyPr wrap="square" lIns="0" tIns="0" rIns="0" bIns="0" rtlCol="0" anchor="t"/>
          <a:lstStyle/>
          <a:p>
            <a:pPr algn="l" indent="0" marL="0">
              <a:lnSpc>
                <a:spcPts val="2650"/>
              </a:lnSpc>
              <a:buNone/>
            </a:pPr>
            <a:r>
              <a:rPr lang="en-US" sz="1650" dirty="0">
                <a:solidFill>
                  <a:srgbClr val="CAD6DE"/>
                </a:solidFill>
                <a:latin typeface="Cabin" pitchFamily="34" charset="0"/>
                <a:ea typeface="Cabin" pitchFamily="34" charset="-122"/>
                <a:cs typeface="Cabin" pitchFamily="34" charset="-120"/>
              </a:rPr>
              <a:t>Overcrowding leads to network overload and unreliable connections.</a:t>
            </a:r>
            <a:endParaRPr lang="en-US" sz="1650" dirty="0"/>
          </a:p>
        </p:txBody>
      </p:sp>
      <p:sp>
        <p:nvSpPr>
          <p:cNvPr id="9" name="Shape 6"/>
          <p:cNvSpPr/>
          <p:nvPr/>
        </p:nvSpPr>
        <p:spPr>
          <a:xfrm>
            <a:off x="10164842" y="3719393"/>
            <a:ext cx="478750" cy="478750"/>
          </a:xfrm>
          <a:prstGeom prst="roundRect">
            <a:avLst>
              <a:gd name="adj" fmla="val 6667"/>
            </a:avLst>
          </a:prstGeom>
          <a:solidFill>
            <a:srgbClr val="304755"/>
          </a:solidFill>
          <a:ln/>
        </p:spPr>
      </p:sp>
      <p:sp>
        <p:nvSpPr>
          <p:cNvPr id="10" name="Text 7"/>
          <p:cNvSpPr/>
          <p:nvPr/>
        </p:nvSpPr>
        <p:spPr>
          <a:xfrm>
            <a:off x="10856357" y="3719393"/>
            <a:ext cx="2753797" cy="312896"/>
          </a:xfrm>
          <a:prstGeom prst="rect">
            <a:avLst/>
          </a:prstGeom>
          <a:noFill/>
          <a:ln/>
        </p:spPr>
        <p:txBody>
          <a:bodyPr wrap="none" lIns="0" tIns="0" rIns="0" bIns="0" rtlCol="0" anchor="t"/>
          <a:lstStyle/>
          <a:p>
            <a:pPr algn="l" indent="0" marL="0">
              <a:lnSpc>
                <a:spcPts val="2450"/>
              </a:lnSpc>
              <a:buNone/>
            </a:pPr>
            <a:r>
              <a:rPr lang="en-US" sz="1950" dirty="0">
                <a:solidFill>
                  <a:srgbClr val="CAD6DE"/>
                </a:solidFill>
                <a:latin typeface="Unbounded" pitchFamily="34" charset="0"/>
                <a:ea typeface="Unbounded" pitchFamily="34" charset="-122"/>
                <a:cs typeface="Unbounded" pitchFamily="34" charset="-120"/>
              </a:rPr>
              <a:t>Security Protocols</a:t>
            </a:r>
            <a:endParaRPr lang="en-US" sz="1950" dirty="0"/>
          </a:p>
        </p:txBody>
      </p:sp>
      <p:sp>
        <p:nvSpPr>
          <p:cNvPr id="11" name="Text 8"/>
          <p:cNvSpPr/>
          <p:nvPr/>
        </p:nvSpPr>
        <p:spPr>
          <a:xfrm>
            <a:off x="10856357" y="4159925"/>
            <a:ext cx="3029426" cy="680799"/>
          </a:xfrm>
          <a:prstGeom prst="rect">
            <a:avLst/>
          </a:prstGeom>
          <a:noFill/>
          <a:ln/>
        </p:spPr>
        <p:txBody>
          <a:bodyPr wrap="square" lIns="0" tIns="0" rIns="0" bIns="0" rtlCol="0" anchor="t"/>
          <a:lstStyle/>
          <a:p>
            <a:pPr algn="l" indent="0" marL="0">
              <a:lnSpc>
                <a:spcPts val="2650"/>
              </a:lnSpc>
              <a:buNone/>
            </a:pPr>
            <a:r>
              <a:rPr lang="en-US" sz="1650" dirty="0">
                <a:solidFill>
                  <a:srgbClr val="CAD6DE"/>
                </a:solidFill>
                <a:latin typeface="Cabin" pitchFamily="34" charset="0"/>
                <a:ea typeface="Cabin" pitchFamily="34" charset="-122"/>
                <a:cs typeface="Cabin" pitchFamily="34" charset="-120"/>
              </a:rPr>
              <a:t>Unauthorized access is blocked, limiting connectivity options.</a:t>
            </a:r>
            <a:endParaRPr lang="en-US" sz="1650" dirty="0"/>
          </a:p>
        </p:txBody>
      </p:sp>
      <p:sp>
        <p:nvSpPr>
          <p:cNvPr id="12" name="Shape 9"/>
          <p:cNvSpPr/>
          <p:nvPr/>
        </p:nvSpPr>
        <p:spPr>
          <a:xfrm>
            <a:off x="6231136" y="5946100"/>
            <a:ext cx="478750" cy="478750"/>
          </a:xfrm>
          <a:prstGeom prst="roundRect">
            <a:avLst>
              <a:gd name="adj" fmla="val 6667"/>
            </a:avLst>
          </a:prstGeom>
          <a:solidFill>
            <a:srgbClr val="304755"/>
          </a:solidFill>
          <a:ln/>
        </p:spPr>
      </p:sp>
      <p:sp>
        <p:nvSpPr>
          <p:cNvPr id="13" name="Text 10"/>
          <p:cNvSpPr/>
          <p:nvPr/>
        </p:nvSpPr>
        <p:spPr>
          <a:xfrm>
            <a:off x="6922651" y="5946100"/>
            <a:ext cx="2503289" cy="312896"/>
          </a:xfrm>
          <a:prstGeom prst="rect">
            <a:avLst/>
          </a:prstGeom>
          <a:noFill/>
          <a:ln/>
        </p:spPr>
        <p:txBody>
          <a:bodyPr wrap="none" lIns="0" tIns="0" rIns="0" bIns="0" rtlCol="0" anchor="t"/>
          <a:lstStyle/>
          <a:p>
            <a:pPr algn="l" indent="0" marL="0">
              <a:lnSpc>
                <a:spcPts val="2450"/>
              </a:lnSpc>
              <a:buNone/>
            </a:pPr>
            <a:r>
              <a:rPr lang="en-US" sz="1950" dirty="0">
                <a:solidFill>
                  <a:srgbClr val="CAD6DE"/>
                </a:solidFill>
                <a:latin typeface="Unbounded" pitchFamily="34" charset="0"/>
                <a:ea typeface="Unbounded" pitchFamily="34" charset="-122"/>
                <a:cs typeface="Unbounded" pitchFamily="34" charset="-120"/>
              </a:rPr>
              <a:t>Battery Drain</a:t>
            </a:r>
            <a:endParaRPr lang="en-US" sz="1950" dirty="0"/>
          </a:p>
        </p:txBody>
      </p:sp>
      <p:sp>
        <p:nvSpPr>
          <p:cNvPr id="14" name="Text 11"/>
          <p:cNvSpPr/>
          <p:nvPr/>
        </p:nvSpPr>
        <p:spPr>
          <a:xfrm>
            <a:off x="6922651" y="6386632"/>
            <a:ext cx="6963013" cy="340400"/>
          </a:xfrm>
          <a:prstGeom prst="rect">
            <a:avLst/>
          </a:prstGeom>
          <a:noFill/>
          <a:ln/>
        </p:spPr>
        <p:txBody>
          <a:bodyPr wrap="none" lIns="0" tIns="0" rIns="0" bIns="0" rtlCol="0" anchor="t"/>
          <a:lstStyle/>
          <a:p>
            <a:pPr algn="l" indent="0" marL="0">
              <a:lnSpc>
                <a:spcPts val="2650"/>
              </a:lnSpc>
              <a:buNone/>
            </a:pPr>
            <a:r>
              <a:rPr lang="en-US" sz="1650" dirty="0">
                <a:solidFill>
                  <a:srgbClr val="CAD6DE"/>
                </a:solidFill>
                <a:latin typeface="Cabin" pitchFamily="34" charset="0"/>
                <a:ea typeface="Cabin" pitchFamily="34" charset="-122"/>
                <a:cs typeface="Cabin" pitchFamily="34" charset="-120"/>
              </a:rPr>
              <a:t>Constant network searching rapidly depletes device batteries.</a:t>
            </a:r>
            <a:endParaRPr lang="en-US" sz="1650" dirty="0"/>
          </a:p>
        </p:txBody>
      </p:sp>
      <p:sp>
        <p:nvSpPr>
          <p:cNvPr id="15" name="Text 12"/>
          <p:cNvSpPr/>
          <p:nvPr/>
        </p:nvSpPr>
        <p:spPr>
          <a:xfrm>
            <a:off x="6231136" y="6966347"/>
            <a:ext cx="7654528" cy="680799"/>
          </a:xfrm>
          <a:prstGeom prst="rect">
            <a:avLst/>
          </a:prstGeom>
          <a:noFill/>
          <a:ln/>
        </p:spPr>
        <p:txBody>
          <a:bodyPr wrap="square" lIns="0" tIns="0" rIns="0" bIns="0" rtlCol="0" anchor="t"/>
          <a:lstStyle/>
          <a:p>
            <a:pPr algn="l" indent="0" marL="0">
              <a:lnSpc>
                <a:spcPts val="2650"/>
              </a:lnSpc>
              <a:buNone/>
            </a:pPr>
            <a:r>
              <a:rPr lang="en-US" sz="1650" dirty="0">
                <a:solidFill>
                  <a:srgbClr val="CAD6DE"/>
                </a:solidFill>
                <a:latin typeface="Cabin" pitchFamily="34" charset="0"/>
                <a:ea typeface="Cabin" pitchFamily="34" charset="-122"/>
                <a:cs typeface="Cabin" pitchFamily="34" charset="-120"/>
              </a:rPr>
              <a:t>Concertgoers spend an average of 15 minutes trying to find their friends. Current solutions are unreliable.</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243495"/>
            <a:ext cx="7989689"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P2P Solution: Bluetooth </a:t>
            </a:r>
            <a:endParaRPr lang="en-US" sz="4400" dirty="0"/>
          </a:p>
        </p:txBody>
      </p:sp>
      <p:sp>
        <p:nvSpPr>
          <p:cNvPr id="3" name="Text 1"/>
          <p:cNvSpPr/>
          <p:nvPr/>
        </p:nvSpPr>
        <p:spPr>
          <a:xfrm>
            <a:off x="837724" y="3306485"/>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Unbounded" pitchFamily="34" charset="0"/>
                <a:ea typeface="Unbounded" pitchFamily="34" charset="-122"/>
                <a:cs typeface="Unbounded" pitchFamily="34" charset="-120"/>
              </a:rPr>
              <a:t>Bluetooth</a:t>
            </a:r>
            <a:endParaRPr lang="en-US" sz="2200" dirty="0"/>
          </a:p>
        </p:txBody>
      </p:sp>
      <p:sp>
        <p:nvSpPr>
          <p:cNvPr id="4" name="Text 2"/>
          <p:cNvSpPr/>
          <p:nvPr/>
        </p:nvSpPr>
        <p:spPr>
          <a:xfrm>
            <a:off x="837724" y="4017407"/>
            <a:ext cx="12954952"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CAD6DE"/>
                </a:solidFill>
                <a:latin typeface="Cabin" pitchFamily="34" charset="0"/>
                <a:ea typeface="Cabin" pitchFamily="34" charset="-122"/>
                <a:cs typeface="Cabin" pitchFamily="34" charset="-120"/>
              </a:rPr>
              <a:t>Short-range, low power, ubiquitous technology.</a:t>
            </a:r>
            <a:endParaRPr lang="en-US" sz="1850" dirty="0"/>
          </a:p>
        </p:txBody>
      </p:sp>
      <p:sp>
        <p:nvSpPr>
          <p:cNvPr id="5" name="Text 3"/>
          <p:cNvSpPr/>
          <p:nvPr/>
        </p:nvSpPr>
        <p:spPr>
          <a:xfrm>
            <a:off x="837724" y="4484132"/>
            <a:ext cx="12954952"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CAD6DE"/>
                </a:solidFill>
                <a:latin typeface="Cabin" pitchFamily="34" charset="0"/>
                <a:ea typeface="Cabin" pitchFamily="34" charset="-122"/>
                <a:cs typeface="Cabin" pitchFamily="34" charset="-120"/>
              </a:rPr>
              <a:t>Range: Up to 100 meters (Class 1).</a:t>
            </a:r>
            <a:endParaRPr lang="en-US" sz="1850" dirty="0"/>
          </a:p>
        </p:txBody>
      </p:sp>
      <p:sp>
        <p:nvSpPr>
          <p:cNvPr id="6" name="Text 4"/>
          <p:cNvSpPr/>
          <p:nvPr/>
        </p:nvSpPr>
        <p:spPr>
          <a:xfrm>
            <a:off x="837724" y="4950857"/>
            <a:ext cx="12954952"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CAD6DE"/>
                </a:solidFill>
                <a:latin typeface="Cabin" pitchFamily="34" charset="0"/>
                <a:ea typeface="Cabin" pitchFamily="34" charset="-122"/>
                <a:cs typeface="Cabin" pitchFamily="34" charset="-120"/>
              </a:rPr>
              <a:t>Example: Bluetooth beacons for indoor navigation.</a:t>
            </a:r>
            <a:endParaRPr lang="en-US" sz="1850" dirty="0"/>
          </a:p>
        </p:txBody>
      </p:sp>
      <p:sp>
        <p:nvSpPr>
          <p:cNvPr id="7" name="Text 5"/>
          <p:cNvSpPr/>
          <p:nvPr/>
        </p:nvSpPr>
        <p:spPr>
          <a:xfrm>
            <a:off x="837724" y="5603081"/>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Bluetooth offer reliable peer-to-peer connections without relying on internet.</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18862" y="436721"/>
            <a:ext cx="13792676" cy="191453"/>
          </a:xfrm>
          <a:prstGeom prst="rect">
            <a:avLst/>
          </a:prstGeom>
          <a:noFill/>
          <a:ln/>
        </p:spPr>
        <p:txBody>
          <a:bodyPr wrap="none" lIns="0" tIns="0" rIns="0" bIns="0" rtlCol="0" anchor="t"/>
          <a:lstStyle/>
          <a:p>
            <a:pPr algn="l" indent="0" marL="0">
              <a:lnSpc>
                <a:spcPts val="1500"/>
              </a:lnSpc>
              <a:buNone/>
            </a:pPr>
            <a:r>
              <a:rPr lang="en-US" sz="900" dirty="0">
                <a:solidFill>
                  <a:srgbClr val="CAD6DE"/>
                </a:solidFill>
                <a:latin typeface="Cabin" pitchFamily="34" charset="0"/>
                <a:ea typeface="Cabin" pitchFamily="34" charset="-122"/>
                <a:cs typeface="Cabin" pitchFamily="34" charset="-120"/>
              </a:rPr>
              <a:t>THE BLUETOOTH RANGE GAME :</a:t>
            </a:r>
            <a:endParaRPr lang="en-US" sz="900" dirty="0"/>
          </a:p>
        </p:txBody>
      </p:sp>
      <p:pic>
        <p:nvPicPr>
          <p:cNvPr id="3" name="Image 0" descr="preencoded.png">    </p:cNvPr>
          <p:cNvPicPr>
            <a:picLocks noChangeAspect="1"/>
          </p:cNvPicPr>
          <p:nvPr/>
        </p:nvPicPr>
        <p:blipFill>
          <a:blip r:embed="rId1"/>
          <a:stretch>
            <a:fillRect/>
          </a:stretch>
        </p:blipFill>
        <p:spPr>
          <a:xfrm>
            <a:off x="2248257" y="897255"/>
            <a:ext cx="3091577" cy="6870144"/>
          </a:xfrm>
          <a:prstGeom prst="rect">
            <a:avLst/>
          </a:prstGeom>
        </p:spPr>
      </p:pic>
      <p:sp>
        <p:nvSpPr>
          <p:cNvPr id="4" name="Text 1"/>
          <p:cNvSpPr/>
          <p:nvPr/>
        </p:nvSpPr>
        <p:spPr>
          <a:xfrm>
            <a:off x="418862" y="7901940"/>
            <a:ext cx="6750368" cy="191453"/>
          </a:xfrm>
          <a:prstGeom prst="rect">
            <a:avLst/>
          </a:prstGeom>
          <a:noFill/>
          <a:ln/>
        </p:spPr>
        <p:txBody>
          <a:bodyPr wrap="none" lIns="0" tIns="0" rIns="0" bIns="0" rtlCol="0" anchor="t"/>
          <a:lstStyle/>
          <a:p>
            <a:pPr algn="l" indent="0" marL="0">
              <a:lnSpc>
                <a:spcPts val="1500"/>
              </a:lnSpc>
              <a:buNone/>
            </a:pPr>
            <a:endParaRPr lang="en-US" sz="900" dirty="0"/>
          </a:p>
        </p:txBody>
      </p:sp>
      <p:sp>
        <p:nvSpPr>
          <p:cNvPr id="5" name="Text 2"/>
          <p:cNvSpPr/>
          <p:nvPr/>
        </p:nvSpPr>
        <p:spPr>
          <a:xfrm>
            <a:off x="7468791" y="4060627"/>
            <a:ext cx="6582013"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Unbounded" pitchFamily="34" charset="0"/>
                <a:ea typeface="Unbounded" pitchFamily="34" charset="-122"/>
                <a:cs typeface="Unbounded" pitchFamily="34" charset="-120"/>
              </a:rPr>
              <a:t>Bluetooth range showing list of devices</a:t>
            </a:r>
            <a:endParaRPr lang="en-US" sz="2200" dirty="0"/>
          </a:p>
        </p:txBody>
      </p:sp>
      <p:sp>
        <p:nvSpPr>
          <p:cNvPr id="6" name="Text 3"/>
          <p:cNvSpPr/>
          <p:nvPr/>
        </p:nvSpPr>
        <p:spPr>
          <a:xfrm>
            <a:off x="7468791" y="4532233"/>
            <a:ext cx="6750368" cy="382905"/>
          </a:xfrm>
          <a:prstGeom prst="rect">
            <a:avLst/>
          </a:prstGeom>
          <a:noFill/>
          <a:ln/>
        </p:spPr>
        <p:txBody>
          <a:bodyPr wrap="square" lIns="0" tIns="0" rIns="0" bIns="0" rtlCol="0" anchor="t"/>
          <a:lstStyle/>
          <a:p>
            <a:pPr algn="l" indent="0" marL="0">
              <a:lnSpc>
                <a:spcPts val="1500"/>
              </a:lnSpc>
              <a:buNone/>
            </a:pPr>
            <a:r>
              <a:rPr lang="en-US" sz="900" dirty="0">
                <a:solidFill>
                  <a:srgbClr val="CAD6DE"/>
                </a:solidFill>
                <a:latin typeface="Cabin" pitchFamily="34" charset="0"/>
                <a:ea typeface="Cabin" pitchFamily="34" charset="-122"/>
                <a:cs typeface="Cabin" pitchFamily="34" charset="-120"/>
              </a:rPr>
              <a:t>The app when clicked on "Friends nearby" will switch on the bluetooth and shows the list of devices that comes within the range of the bluetooth network.</a:t>
            </a:r>
            <a:endParaRPr lang="en-US" sz="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0314"/>
          </a:xfrm>
          <a:prstGeom prst="rect">
            <a:avLst/>
          </a:prstGeom>
        </p:spPr>
      </p:pic>
      <p:pic>
        <p:nvPicPr>
          <p:cNvPr id="3" name="Image 1" descr="preencoded.png">    </p:cNvPr>
          <p:cNvPicPr>
            <a:picLocks noChangeAspect="1"/>
          </p:cNvPicPr>
          <p:nvPr/>
        </p:nvPicPr>
        <p:blipFill>
          <a:blip r:embed="rId2"/>
          <a:stretch>
            <a:fillRect/>
          </a:stretch>
        </p:blipFill>
        <p:spPr>
          <a:xfrm>
            <a:off x="9432250" y="1660208"/>
            <a:ext cx="4909899" cy="4909899"/>
          </a:xfrm>
          <a:prstGeom prst="rect">
            <a:avLst/>
          </a:prstGeom>
        </p:spPr>
      </p:pic>
      <p:sp>
        <p:nvSpPr>
          <p:cNvPr id="4" name="Text 0"/>
          <p:cNvSpPr/>
          <p:nvPr/>
        </p:nvSpPr>
        <p:spPr>
          <a:xfrm>
            <a:off x="807125" y="634127"/>
            <a:ext cx="7529751" cy="2034897"/>
          </a:xfrm>
          <a:prstGeom prst="rect">
            <a:avLst/>
          </a:prstGeom>
          <a:noFill/>
          <a:ln/>
        </p:spPr>
        <p:txBody>
          <a:bodyPr wrap="square" lIns="0" tIns="0" rIns="0" bIns="0" rtlCol="0" anchor="t"/>
          <a:lstStyle/>
          <a:p>
            <a:pPr algn="l" indent="0" marL="0">
              <a:lnSpc>
                <a:spcPts val="5300"/>
              </a:lnSpc>
              <a:buNone/>
            </a:pPr>
            <a:r>
              <a:rPr lang="en-US" sz="4250" dirty="0">
                <a:solidFill>
                  <a:srgbClr val="FFFFFF"/>
                </a:solidFill>
                <a:latin typeface="Unbounded" pitchFamily="34" charset="0"/>
                <a:ea typeface="Unbounded" pitchFamily="34" charset="-122"/>
                <a:cs typeface="Unbounded" pitchFamily="34" charset="-120"/>
              </a:rPr>
              <a:t>Alternative: Mesh Networking for Large Crowds</a:t>
            </a:r>
            <a:endParaRPr lang="en-US" sz="4250" dirty="0"/>
          </a:p>
        </p:txBody>
      </p:sp>
      <p:sp>
        <p:nvSpPr>
          <p:cNvPr id="5" name="Shape 1"/>
          <p:cNvSpPr/>
          <p:nvPr/>
        </p:nvSpPr>
        <p:spPr>
          <a:xfrm>
            <a:off x="807125" y="3014901"/>
            <a:ext cx="3649623" cy="2045613"/>
          </a:xfrm>
          <a:prstGeom prst="roundRect">
            <a:avLst>
              <a:gd name="adj" fmla="val 1691"/>
            </a:avLst>
          </a:prstGeom>
          <a:solidFill>
            <a:srgbClr val="304755"/>
          </a:solidFill>
          <a:ln/>
        </p:spPr>
      </p:sp>
      <p:sp>
        <p:nvSpPr>
          <p:cNvPr id="6" name="Text 2"/>
          <p:cNvSpPr/>
          <p:nvPr/>
        </p:nvSpPr>
        <p:spPr>
          <a:xfrm>
            <a:off x="1037749" y="3245525"/>
            <a:ext cx="2933581" cy="339090"/>
          </a:xfrm>
          <a:prstGeom prst="rect">
            <a:avLst/>
          </a:prstGeom>
          <a:noFill/>
          <a:ln/>
        </p:spPr>
        <p:txBody>
          <a:bodyPr wrap="none" lIns="0" tIns="0" rIns="0" bIns="0" rtlCol="0" anchor="t"/>
          <a:lstStyle/>
          <a:p>
            <a:pPr algn="l" indent="0" marL="0">
              <a:lnSpc>
                <a:spcPts val="2650"/>
              </a:lnSpc>
              <a:buNone/>
            </a:pPr>
            <a:r>
              <a:rPr lang="en-US" sz="2100" dirty="0">
                <a:solidFill>
                  <a:srgbClr val="CAD6DE"/>
                </a:solidFill>
                <a:latin typeface="Unbounded" pitchFamily="34" charset="0"/>
                <a:ea typeface="Unbounded" pitchFamily="34" charset="-122"/>
                <a:cs typeface="Unbounded" pitchFamily="34" charset="-120"/>
              </a:rPr>
              <a:t>Direct Connection</a:t>
            </a:r>
            <a:endParaRPr lang="en-US" sz="2100" dirty="0"/>
          </a:p>
        </p:txBody>
      </p:sp>
      <p:sp>
        <p:nvSpPr>
          <p:cNvPr id="7" name="Text 3"/>
          <p:cNvSpPr/>
          <p:nvPr/>
        </p:nvSpPr>
        <p:spPr>
          <a:xfrm>
            <a:off x="1037749" y="3722965"/>
            <a:ext cx="3188375" cy="1106924"/>
          </a:xfrm>
          <a:prstGeom prst="rect">
            <a:avLst/>
          </a:prstGeom>
          <a:noFill/>
          <a:ln/>
        </p:spPr>
        <p:txBody>
          <a:bodyPr wrap="square" lIns="0" tIns="0" rIns="0" bIns="0" rtlCol="0" anchor="t"/>
          <a:lstStyle/>
          <a:p>
            <a:pPr algn="l" indent="0" marL="0">
              <a:lnSpc>
                <a:spcPts val="2900"/>
              </a:lnSpc>
              <a:buNone/>
            </a:pPr>
            <a:r>
              <a:rPr lang="en-US" sz="1800" dirty="0">
                <a:solidFill>
                  <a:srgbClr val="CAD6DE"/>
                </a:solidFill>
                <a:latin typeface="Cabin" pitchFamily="34" charset="0"/>
                <a:ea typeface="Cabin" pitchFamily="34" charset="-122"/>
                <a:cs typeface="Cabin" pitchFamily="34" charset="-120"/>
              </a:rPr>
              <a:t>Devices connect directly, creating a self-organizing network.</a:t>
            </a:r>
            <a:endParaRPr lang="en-US" sz="1800" dirty="0"/>
          </a:p>
        </p:txBody>
      </p:sp>
      <p:sp>
        <p:nvSpPr>
          <p:cNvPr id="8" name="Shape 4"/>
          <p:cNvSpPr/>
          <p:nvPr/>
        </p:nvSpPr>
        <p:spPr>
          <a:xfrm>
            <a:off x="4687372" y="3014901"/>
            <a:ext cx="3649623" cy="2045613"/>
          </a:xfrm>
          <a:prstGeom prst="roundRect">
            <a:avLst>
              <a:gd name="adj" fmla="val 1691"/>
            </a:avLst>
          </a:prstGeom>
          <a:solidFill>
            <a:srgbClr val="304755"/>
          </a:solidFill>
          <a:ln/>
        </p:spPr>
      </p:sp>
      <p:sp>
        <p:nvSpPr>
          <p:cNvPr id="9" name="Text 5"/>
          <p:cNvSpPr/>
          <p:nvPr/>
        </p:nvSpPr>
        <p:spPr>
          <a:xfrm>
            <a:off x="4917996" y="3245525"/>
            <a:ext cx="2713196" cy="339090"/>
          </a:xfrm>
          <a:prstGeom prst="rect">
            <a:avLst/>
          </a:prstGeom>
          <a:noFill/>
          <a:ln/>
        </p:spPr>
        <p:txBody>
          <a:bodyPr wrap="none" lIns="0" tIns="0" rIns="0" bIns="0" rtlCol="0" anchor="t"/>
          <a:lstStyle/>
          <a:p>
            <a:pPr algn="l" indent="0" marL="0">
              <a:lnSpc>
                <a:spcPts val="2650"/>
              </a:lnSpc>
              <a:buNone/>
            </a:pPr>
            <a:r>
              <a:rPr lang="en-US" sz="2100" dirty="0">
                <a:solidFill>
                  <a:srgbClr val="CAD6DE"/>
                </a:solidFill>
                <a:latin typeface="Unbounded" pitchFamily="34" charset="0"/>
                <a:ea typeface="Unbounded" pitchFamily="34" charset="-122"/>
                <a:cs typeface="Unbounded" pitchFamily="34" charset="-120"/>
              </a:rPr>
              <a:t>Extended Range</a:t>
            </a:r>
            <a:endParaRPr lang="en-US" sz="2100" dirty="0"/>
          </a:p>
        </p:txBody>
      </p:sp>
      <p:sp>
        <p:nvSpPr>
          <p:cNvPr id="10" name="Text 6"/>
          <p:cNvSpPr/>
          <p:nvPr/>
        </p:nvSpPr>
        <p:spPr>
          <a:xfrm>
            <a:off x="4917996" y="3722965"/>
            <a:ext cx="3188375" cy="737949"/>
          </a:xfrm>
          <a:prstGeom prst="rect">
            <a:avLst/>
          </a:prstGeom>
          <a:noFill/>
          <a:ln/>
        </p:spPr>
        <p:txBody>
          <a:bodyPr wrap="square" lIns="0" tIns="0" rIns="0" bIns="0" rtlCol="0" anchor="t"/>
          <a:lstStyle/>
          <a:p>
            <a:pPr algn="l" indent="0" marL="0">
              <a:lnSpc>
                <a:spcPts val="2900"/>
              </a:lnSpc>
              <a:buNone/>
            </a:pPr>
            <a:r>
              <a:rPr lang="en-US" sz="1800" dirty="0">
                <a:solidFill>
                  <a:srgbClr val="CAD6DE"/>
                </a:solidFill>
                <a:latin typeface="Cabin" pitchFamily="34" charset="0"/>
                <a:ea typeface="Cabin" pitchFamily="34" charset="-122"/>
                <a:cs typeface="Cabin" pitchFamily="34" charset="-120"/>
              </a:rPr>
              <a:t>Multiple hops extend the network's reach and coverage.</a:t>
            </a:r>
            <a:endParaRPr lang="en-US" sz="1800" dirty="0"/>
          </a:p>
        </p:txBody>
      </p:sp>
      <p:sp>
        <p:nvSpPr>
          <p:cNvPr id="11" name="Shape 7"/>
          <p:cNvSpPr/>
          <p:nvPr/>
        </p:nvSpPr>
        <p:spPr>
          <a:xfrm>
            <a:off x="807125" y="5291138"/>
            <a:ext cx="7529751" cy="1307663"/>
          </a:xfrm>
          <a:prstGeom prst="roundRect">
            <a:avLst>
              <a:gd name="adj" fmla="val 2645"/>
            </a:avLst>
          </a:prstGeom>
          <a:solidFill>
            <a:srgbClr val="304755"/>
          </a:solidFill>
          <a:ln/>
        </p:spPr>
      </p:sp>
      <p:sp>
        <p:nvSpPr>
          <p:cNvPr id="12" name="Text 8"/>
          <p:cNvSpPr/>
          <p:nvPr/>
        </p:nvSpPr>
        <p:spPr>
          <a:xfrm>
            <a:off x="1037749" y="5521762"/>
            <a:ext cx="2713196" cy="339090"/>
          </a:xfrm>
          <a:prstGeom prst="rect">
            <a:avLst/>
          </a:prstGeom>
          <a:noFill/>
          <a:ln/>
        </p:spPr>
        <p:txBody>
          <a:bodyPr wrap="none" lIns="0" tIns="0" rIns="0" bIns="0" rtlCol="0" anchor="t"/>
          <a:lstStyle/>
          <a:p>
            <a:pPr algn="l" indent="0" marL="0">
              <a:lnSpc>
                <a:spcPts val="2650"/>
              </a:lnSpc>
              <a:buNone/>
            </a:pPr>
            <a:r>
              <a:rPr lang="en-US" sz="2100" dirty="0">
                <a:solidFill>
                  <a:srgbClr val="CAD6DE"/>
                </a:solidFill>
                <a:latin typeface="Unbounded" pitchFamily="34" charset="0"/>
                <a:ea typeface="Unbounded" pitchFamily="34" charset="-122"/>
                <a:cs typeface="Unbounded" pitchFamily="34" charset="-120"/>
              </a:rPr>
              <a:t>Resilient</a:t>
            </a:r>
            <a:endParaRPr lang="en-US" sz="2100" dirty="0"/>
          </a:p>
        </p:txBody>
      </p:sp>
      <p:sp>
        <p:nvSpPr>
          <p:cNvPr id="13" name="Text 9"/>
          <p:cNvSpPr/>
          <p:nvPr/>
        </p:nvSpPr>
        <p:spPr>
          <a:xfrm>
            <a:off x="1037749" y="5999202"/>
            <a:ext cx="7068503" cy="368975"/>
          </a:xfrm>
          <a:prstGeom prst="rect">
            <a:avLst/>
          </a:prstGeom>
          <a:noFill/>
          <a:ln/>
        </p:spPr>
        <p:txBody>
          <a:bodyPr wrap="none" lIns="0" tIns="0" rIns="0" bIns="0" rtlCol="0" anchor="t"/>
          <a:lstStyle/>
          <a:p>
            <a:pPr algn="l" indent="0" marL="0">
              <a:lnSpc>
                <a:spcPts val="2900"/>
              </a:lnSpc>
              <a:buNone/>
            </a:pPr>
            <a:r>
              <a:rPr lang="en-US" sz="1800" dirty="0">
                <a:solidFill>
                  <a:srgbClr val="CAD6DE"/>
                </a:solidFill>
                <a:latin typeface="Cabin" pitchFamily="34" charset="0"/>
                <a:ea typeface="Cabin" pitchFamily="34" charset="-122"/>
                <a:cs typeface="Cabin" pitchFamily="34" charset="-120"/>
              </a:rPr>
              <a:t>If one node fails, others maintain the connection for robust reliability.</a:t>
            </a:r>
            <a:endParaRPr lang="en-US" sz="1800" dirty="0"/>
          </a:p>
        </p:txBody>
      </p:sp>
      <p:sp>
        <p:nvSpPr>
          <p:cNvPr id="14" name="Text 10"/>
          <p:cNvSpPr/>
          <p:nvPr/>
        </p:nvSpPr>
        <p:spPr>
          <a:xfrm>
            <a:off x="807125" y="6858238"/>
            <a:ext cx="7529751" cy="737949"/>
          </a:xfrm>
          <a:prstGeom prst="rect">
            <a:avLst/>
          </a:prstGeom>
          <a:noFill/>
          <a:ln/>
        </p:spPr>
        <p:txBody>
          <a:bodyPr wrap="square" lIns="0" tIns="0" rIns="0" bIns="0" rtlCol="0" anchor="t"/>
          <a:lstStyle/>
          <a:p>
            <a:pPr algn="l" indent="0" marL="0">
              <a:lnSpc>
                <a:spcPts val="2900"/>
              </a:lnSpc>
              <a:buNone/>
            </a:pPr>
            <a:r>
              <a:rPr lang="en-US" sz="1800" dirty="0">
                <a:solidFill>
                  <a:srgbClr val="CAD6DE"/>
                </a:solidFill>
                <a:latin typeface="Cabin" pitchFamily="34" charset="0"/>
                <a:ea typeface="Cabin" pitchFamily="34" charset="-122"/>
                <a:cs typeface="Cabin" pitchFamily="34" charset="-120"/>
              </a:rPr>
              <a:t>Mesh networks, like goTenna devices used in disaster zones, ensure connectivity even when infrastructure is down.</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616410" y="815816"/>
            <a:ext cx="5397579" cy="674608"/>
          </a:xfrm>
          <a:prstGeom prst="rect">
            <a:avLst/>
          </a:prstGeom>
          <a:noFill/>
          <a:ln/>
        </p:spPr>
        <p:txBody>
          <a:bodyPr wrap="none" lIns="0" tIns="0" rIns="0" bIns="0" rtlCol="0" anchor="t"/>
          <a:lstStyle/>
          <a:p>
            <a:pPr algn="ctr" indent="0" marL="0">
              <a:lnSpc>
                <a:spcPts val="5300"/>
              </a:lnSpc>
              <a:buNone/>
            </a:pPr>
            <a:r>
              <a:rPr lang="en-US" sz="4250" dirty="0">
                <a:solidFill>
                  <a:srgbClr val="FFFFFF"/>
                </a:solidFill>
                <a:latin typeface="Unbounded" pitchFamily="34" charset="0"/>
                <a:ea typeface="Unbounded" pitchFamily="34" charset="-122"/>
                <a:cs typeface="Unbounded" pitchFamily="34" charset="-120"/>
              </a:rPr>
              <a:t>Feasibility</a:t>
            </a:r>
            <a:endParaRPr lang="en-US" sz="4250" dirty="0"/>
          </a:p>
        </p:txBody>
      </p:sp>
      <p:sp>
        <p:nvSpPr>
          <p:cNvPr id="3" name="Text 1"/>
          <p:cNvSpPr/>
          <p:nvPr/>
        </p:nvSpPr>
        <p:spPr>
          <a:xfrm>
            <a:off x="802838" y="2063829"/>
            <a:ext cx="3200876" cy="337304"/>
          </a:xfrm>
          <a:prstGeom prst="rect">
            <a:avLst/>
          </a:prstGeom>
          <a:noFill/>
          <a:ln/>
        </p:spPr>
        <p:txBody>
          <a:bodyPr wrap="none" lIns="0" tIns="0" rIns="0" bIns="0" rtlCol="0" anchor="t"/>
          <a:lstStyle/>
          <a:p>
            <a:pPr algn="l" indent="0" marL="0">
              <a:lnSpc>
                <a:spcPts val="2650"/>
              </a:lnSpc>
              <a:buNone/>
            </a:pPr>
            <a:r>
              <a:rPr lang="en-US" sz="2100" dirty="0">
                <a:solidFill>
                  <a:srgbClr val="FFFFFF"/>
                </a:solidFill>
                <a:latin typeface="Unbounded" pitchFamily="34" charset="0"/>
                <a:ea typeface="Unbounded" pitchFamily="34" charset="-122"/>
                <a:cs typeface="Unbounded" pitchFamily="34" charset="-120"/>
              </a:rPr>
              <a:t>Technical Feasibility</a:t>
            </a:r>
            <a:endParaRPr lang="en-US" sz="2100" dirty="0"/>
          </a:p>
        </p:txBody>
      </p:sp>
      <p:sp>
        <p:nvSpPr>
          <p:cNvPr id="4" name="Text 2"/>
          <p:cNvSpPr/>
          <p:nvPr/>
        </p:nvSpPr>
        <p:spPr>
          <a:xfrm>
            <a:off x="802838" y="2630448"/>
            <a:ext cx="3967996" cy="367070"/>
          </a:xfrm>
          <a:prstGeom prst="rect">
            <a:avLst/>
          </a:prstGeom>
          <a:noFill/>
          <a:ln/>
        </p:spPr>
        <p:txBody>
          <a:bodyPr wrap="none" lIns="0" tIns="0" rIns="0" bIns="0" rtlCol="0" anchor="t"/>
          <a:lstStyle/>
          <a:p>
            <a:pPr algn="l" indent="0" marL="0">
              <a:lnSpc>
                <a:spcPts val="2850"/>
              </a:lnSpc>
              <a:buNone/>
            </a:pPr>
            <a:r>
              <a:rPr lang="en-US" sz="1800" dirty="0">
                <a:solidFill>
                  <a:srgbClr val="CAD6DE"/>
                </a:solidFill>
                <a:latin typeface="Cabin" pitchFamily="34" charset="0"/>
                <a:ea typeface="Cabin" pitchFamily="34" charset="-122"/>
                <a:cs typeface="Cabin" pitchFamily="34" charset="-120"/>
              </a:rPr>
              <a:t>Mesh networking is achievable using:</a:t>
            </a:r>
            <a:endParaRPr lang="en-US" sz="1800" dirty="0"/>
          </a:p>
        </p:txBody>
      </p:sp>
      <p:sp>
        <p:nvSpPr>
          <p:cNvPr id="5" name="Text 3"/>
          <p:cNvSpPr/>
          <p:nvPr/>
        </p:nvSpPr>
        <p:spPr>
          <a:xfrm>
            <a:off x="802838" y="3203972"/>
            <a:ext cx="3967996" cy="734139"/>
          </a:xfrm>
          <a:prstGeom prst="rect">
            <a:avLst/>
          </a:prstGeom>
          <a:noFill/>
          <a:ln/>
        </p:spPr>
        <p:txBody>
          <a:bodyPr wrap="square" lIns="0" tIns="0" rIns="0" bIns="0" rtlCol="0" anchor="t"/>
          <a:lstStyle/>
          <a:p>
            <a:pPr algn="l" marL="342900" indent="-342900">
              <a:lnSpc>
                <a:spcPts val="2850"/>
              </a:lnSpc>
              <a:buSzPct val="100000"/>
              <a:buChar char="•"/>
            </a:pPr>
            <a:r>
              <a:rPr lang="en-US" sz="1800" b="1" dirty="0">
                <a:solidFill>
                  <a:srgbClr val="CAD6DE"/>
                </a:solidFill>
                <a:latin typeface="Cabin" pitchFamily="34" charset="0"/>
                <a:ea typeface="Cabin" pitchFamily="34" charset="-122"/>
                <a:cs typeface="Cabin" pitchFamily="34" charset="-120"/>
              </a:rPr>
              <a:t>Bluetooth (BLE Mesh / Nearby Connections)</a:t>
            </a:r>
            <a:endParaRPr lang="en-US" sz="1800" dirty="0"/>
          </a:p>
        </p:txBody>
      </p:sp>
      <p:sp>
        <p:nvSpPr>
          <p:cNvPr id="6" name="Text 4"/>
          <p:cNvSpPr/>
          <p:nvPr/>
        </p:nvSpPr>
        <p:spPr>
          <a:xfrm>
            <a:off x="802838" y="4018359"/>
            <a:ext cx="3967996" cy="367070"/>
          </a:xfrm>
          <a:prstGeom prst="rect">
            <a:avLst/>
          </a:prstGeom>
          <a:noFill/>
          <a:ln/>
        </p:spPr>
        <p:txBody>
          <a:bodyPr wrap="none" lIns="0" tIns="0" rIns="0" bIns="0" rtlCol="0" anchor="t"/>
          <a:lstStyle/>
          <a:p>
            <a:pPr algn="l" marL="342900" indent="-342900">
              <a:lnSpc>
                <a:spcPts val="2850"/>
              </a:lnSpc>
              <a:buSzPct val="100000"/>
              <a:buChar char="•"/>
            </a:pPr>
            <a:r>
              <a:rPr lang="en-US" sz="1800" b="1" dirty="0">
                <a:solidFill>
                  <a:srgbClr val="CAD6DE"/>
                </a:solidFill>
                <a:latin typeface="Cabin" pitchFamily="34" charset="0"/>
                <a:ea typeface="Cabin" pitchFamily="34" charset="-122"/>
                <a:cs typeface="Cabin" pitchFamily="34" charset="-120"/>
              </a:rPr>
              <a:t>Wi-Fi Direct</a:t>
            </a:r>
            <a:pPr algn="l" indent="0" marL="0">
              <a:lnSpc>
                <a:spcPts val="2850"/>
              </a:lnSpc>
              <a:buNone/>
            </a:pPr>
            <a:r>
              <a:rPr lang="en-US" sz="1800" dirty="0">
                <a:solidFill>
                  <a:srgbClr val="CAD6DE"/>
                </a:solidFill>
                <a:latin typeface="Cabin" pitchFamily="34" charset="0"/>
                <a:ea typeface="Cabin" pitchFamily="34" charset="-122"/>
                <a:cs typeface="Cabin" pitchFamily="34" charset="-120"/>
              </a:rPr>
              <a:t> for faster transfer</a:t>
            </a:r>
            <a:endParaRPr lang="en-US" sz="1800" dirty="0"/>
          </a:p>
        </p:txBody>
      </p:sp>
      <p:sp>
        <p:nvSpPr>
          <p:cNvPr id="7" name="Text 5"/>
          <p:cNvSpPr/>
          <p:nvPr/>
        </p:nvSpPr>
        <p:spPr>
          <a:xfrm>
            <a:off x="802838" y="4591883"/>
            <a:ext cx="3967996" cy="734139"/>
          </a:xfrm>
          <a:prstGeom prst="rect">
            <a:avLst/>
          </a:prstGeom>
          <a:noFill/>
          <a:ln/>
        </p:spPr>
        <p:txBody>
          <a:bodyPr wrap="square" lIns="0" tIns="0" rIns="0" bIns="0" rtlCol="0" anchor="t"/>
          <a:lstStyle/>
          <a:p>
            <a:pPr algn="l" indent="0" marL="0">
              <a:lnSpc>
                <a:spcPts val="2850"/>
              </a:lnSpc>
              <a:buNone/>
            </a:pPr>
            <a:r>
              <a:rPr lang="en-US" sz="1800" b="1" dirty="0">
                <a:solidFill>
                  <a:srgbClr val="CAD6DE"/>
                </a:solidFill>
                <a:latin typeface="Cabin" pitchFamily="34" charset="0"/>
                <a:ea typeface="Cabin" pitchFamily="34" charset="-122"/>
                <a:cs typeface="Cabin" pitchFamily="34" charset="-120"/>
              </a:rPr>
              <a:t>Flutter + Native Plugins</a:t>
            </a:r>
            <a:pPr algn="l" indent="0" marL="0">
              <a:lnSpc>
                <a:spcPts val="2850"/>
              </a:lnSpc>
              <a:buNone/>
            </a:pPr>
            <a:r>
              <a:rPr lang="en-US" sz="1800" dirty="0">
                <a:solidFill>
                  <a:srgbClr val="CAD6DE"/>
                </a:solidFill>
                <a:latin typeface="Cabin" pitchFamily="34" charset="0"/>
                <a:ea typeface="Cabin" pitchFamily="34" charset="-122"/>
                <a:cs typeface="Cabin" pitchFamily="34" charset="-120"/>
              </a:rPr>
              <a:t> make integration possible</a:t>
            </a:r>
            <a:endParaRPr lang="en-US" sz="1800" dirty="0"/>
          </a:p>
        </p:txBody>
      </p:sp>
      <p:sp>
        <p:nvSpPr>
          <p:cNvPr id="8" name="Text 6"/>
          <p:cNvSpPr/>
          <p:nvPr/>
        </p:nvSpPr>
        <p:spPr>
          <a:xfrm>
            <a:off x="802838" y="5532477"/>
            <a:ext cx="3967996" cy="734139"/>
          </a:xfrm>
          <a:prstGeom prst="rect">
            <a:avLst/>
          </a:prstGeom>
          <a:noFill/>
          <a:ln/>
        </p:spPr>
        <p:txBody>
          <a:bodyPr wrap="square" lIns="0" tIns="0" rIns="0" bIns="0" rtlCol="0" anchor="t"/>
          <a:lstStyle/>
          <a:p>
            <a:pPr algn="l" indent="0" marL="0">
              <a:lnSpc>
                <a:spcPts val="2850"/>
              </a:lnSpc>
              <a:buNone/>
            </a:pPr>
            <a:r>
              <a:rPr lang="en-US" sz="1800" dirty="0">
                <a:solidFill>
                  <a:srgbClr val="CAD6DE"/>
                </a:solidFill>
                <a:latin typeface="Cabin" pitchFamily="34" charset="0"/>
                <a:ea typeface="Cabin" pitchFamily="34" charset="-122"/>
                <a:cs typeface="Cabin" pitchFamily="34" charset="-120"/>
              </a:rPr>
              <a:t>Distance estimation via </a:t>
            </a:r>
            <a:pPr algn="l" indent="0" marL="0">
              <a:lnSpc>
                <a:spcPts val="2850"/>
              </a:lnSpc>
              <a:buNone/>
            </a:pPr>
            <a:r>
              <a:rPr lang="en-US" sz="1800" b="1" dirty="0">
                <a:solidFill>
                  <a:srgbClr val="CAD6DE"/>
                </a:solidFill>
                <a:latin typeface="Cabin" pitchFamily="34" charset="0"/>
                <a:ea typeface="Cabin" pitchFamily="34" charset="-122"/>
                <a:cs typeface="Cabin" pitchFamily="34" charset="-120"/>
              </a:rPr>
              <a:t>RSSI</a:t>
            </a:r>
            <a:pPr algn="l" indent="0" marL="0">
              <a:lnSpc>
                <a:spcPts val="2850"/>
              </a:lnSpc>
              <a:buNone/>
            </a:pPr>
            <a:r>
              <a:rPr lang="en-US" sz="1800" dirty="0">
                <a:solidFill>
                  <a:srgbClr val="CAD6DE"/>
                </a:solidFill>
                <a:latin typeface="Cabin" pitchFamily="34" charset="0"/>
                <a:ea typeface="Cabin" pitchFamily="34" charset="-122"/>
                <a:cs typeface="Cabin" pitchFamily="34" charset="-120"/>
              </a:rPr>
              <a:t> (signal strength) is proven and used in IoT</a:t>
            </a:r>
            <a:endParaRPr lang="en-US" sz="1800" dirty="0"/>
          </a:p>
        </p:txBody>
      </p:sp>
      <p:sp>
        <p:nvSpPr>
          <p:cNvPr id="9" name="Text 7"/>
          <p:cNvSpPr/>
          <p:nvPr/>
        </p:nvSpPr>
        <p:spPr>
          <a:xfrm>
            <a:off x="802838" y="6473071"/>
            <a:ext cx="3967996" cy="734139"/>
          </a:xfrm>
          <a:prstGeom prst="rect">
            <a:avLst/>
          </a:prstGeom>
          <a:noFill/>
          <a:ln/>
        </p:spPr>
        <p:txBody>
          <a:bodyPr wrap="square" lIns="0" tIns="0" rIns="0" bIns="0" rtlCol="0" anchor="t"/>
          <a:lstStyle/>
          <a:p>
            <a:pPr algn="l" indent="0" marL="0">
              <a:lnSpc>
                <a:spcPts val="2850"/>
              </a:lnSpc>
              <a:buNone/>
            </a:pPr>
            <a:r>
              <a:rPr lang="en-US" sz="1800" dirty="0">
                <a:solidFill>
                  <a:srgbClr val="CAD6DE"/>
                </a:solidFill>
                <a:latin typeface="Cabin" pitchFamily="34" charset="0"/>
                <a:ea typeface="Cabin" pitchFamily="34" charset="-122"/>
                <a:cs typeface="Cabin" pitchFamily="34" charset="-120"/>
              </a:rPr>
              <a:t>Works in real-time, even with limited battery usage (energy-efficient scanning)</a:t>
            </a:r>
            <a:endParaRPr lang="en-US" sz="1800" dirty="0"/>
          </a:p>
        </p:txBody>
      </p:sp>
      <p:sp>
        <p:nvSpPr>
          <p:cNvPr id="10" name="Text 8"/>
          <p:cNvSpPr/>
          <p:nvPr/>
        </p:nvSpPr>
        <p:spPr>
          <a:xfrm>
            <a:off x="5338048" y="2063829"/>
            <a:ext cx="3290173" cy="337304"/>
          </a:xfrm>
          <a:prstGeom prst="rect">
            <a:avLst/>
          </a:prstGeom>
          <a:noFill/>
          <a:ln/>
        </p:spPr>
        <p:txBody>
          <a:bodyPr wrap="none" lIns="0" tIns="0" rIns="0" bIns="0" rtlCol="0" anchor="t"/>
          <a:lstStyle/>
          <a:p>
            <a:pPr algn="l" indent="0" marL="0">
              <a:lnSpc>
                <a:spcPts val="2650"/>
              </a:lnSpc>
              <a:buNone/>
            </a:pPr>
            <a:r>
              <a:rPr lang="en-US" sz="2100" dirty="0">
                <a:solidFill>
                  <a:srgbClr val="FFFFFF"/>
                </a:solidFill>
                <a:latin typeface="Unbounded" pitchFamily="34" charset="0"/>
                <a:ea typeface="Unbounded" pitchFamily="34" charset="-122"/>
                <a:cs typeface="Unbounded" pitchFamily="34" charset="-120"/>
              </a:rPr>
              <a:t>Economic Feasibility</a:t>
            </a:r>
            <a:endParaRPr lang="en-US" sz="2100" dirty="0"/>
          </a:p>
        </p:txBody>
      </p:sp>
      <p:sp>
        <p:nvSpPr>
          <p:cNvPr id="11" name="Text 9"/>
          <p:cNvSpPr/>
          <p:nvPr/>
        </p:nvSpPr>
        <p:spPr>
          <a:xfrm>
            <a:off x="5338048" y="2630448"/>
            <a:ext cx="3967996" cy="734139"/>
          </a:xfrm>
          <a:prstGeom prst="rect">
            <a:avLst/>
          </a:prstGeom>
          <a:noFill/>
          <a:ln/>
        </p:spPr>
        <p:txBody>
          <a:bodyPr wrap="square" lIns="0" tIns="0" rIns="0" bIns="0" rtlCol="0" anchor="t"/>
          <a:lstStyle/>
          <a:p>
            <a:pPr algn="l" indent="0" marL="0">
              <a:lnSpc>
                <a:spcPts val="2850"/>
              </a:lnSpc>
              <a:buNone/>
            </a:pPr>
            <a:r>
              <a:rPr lang="en-US" sz="1800" dirty="0">
                <a:solidFill>
                  <a:srgbClr val="CAD6DE"/>
                </a:solidFill>
                <a:latin typeface="Cabin" pitchFamily="34" charset="0"/>
                <a:ea typeface="Cabin" pitchFamily="34" charset="-122"/>
                <a:cs typeface="Cabin" pitchFamily="34" charset="-120"/>
              </a:rPr>
              <a:t>No need for servers or cloud infrastructure( works offline).</a:t>
            </a:r>
            <a:endParaRPr lang="en-US" sz="1800" dirty="0"/>
          </a:p>
        </p:txBody>
      </p:sp>
      <p:sp>
        <p:nvSpPr>
          <p:cNvPr id="12" name="Text 10"/>
          <p:cNvSpPr/>
          <p:nvPr/>
        </p:nvSpPr>
        <p:spPr>
          <a:xfrm>
            <a:off x="5338048" y="3571042"/>
            <a:ext cx="3967996" cy="734139"/>
          </a:xfrm>
          <a:prstGeom prst="rect">
            <a:avLst/>
          </a:prstGeom>
          <a:noFill/>
          <a:ln/>
        </p:spPr>
        <p:txBody>
          <a:bodyPr wrap="square" lIns="0" tIns="0" rIns="0" bIns="0" rtlCol="0" anchor="t"/>
          <a:lstStyle/>
          <a:p>
            <a:pPr algn="l" indent="0" marL="0">
              <a:lnSpc>
                <a:spcPts val="2850"/>
              </a:lnSpc>
              <a:buNone/>
            </a:pPr>
            <a:r>
              <a:rPr lang="en-US" sz="1800" dirty="0">
                <a:solidFill>
                  <a:srgbClr val="CAD6DE"/>
                </a:solidFill>
                <a:latin typeface="Cabin" pitchFamily="34" charset="0"/>
                <a:ea typeface="Cabin" pitchFamily="34" charset="-122"/>
                <a:cs typeface="Cabin" pitchFamily="34" charset="-120"/>
              </a:rPr>
              <a:t>Build using open source tools and libraries.</a:t>
            </a:r>
            <a:endParaRPr lang="en-US" sz="1800" dirty="0"/>
          </a:p>
        </p:txBody>
      </p:sp>
      <p:sp>
        <p:nvSpPr>
          <p:cNvPr id="13" name="Text 11"/>
          <p:cNvSpPr/>
          <p:nvPr/>
        </p:nvSpPr>
        <p:spPr>
          <a:xfrm>
            <a:off x="5338048" y="4511635"/>
            <a:ext cx="3967996" cy="367070"/>
          </a:xfrm>
          <a:prstGeom prst="rect">
            <a:avLst/>
          </a:prstGeom>
          <a:noFill/>
          <a:ln/>
        </p:spPr>
        <p:txBody>
          <a:bodyPr wrap="none" lIns="0" tIns="0" rIns="0" bIns="0" rtlCol="0" anchor="t"/>
          <a:lstStyle/>
          <a:p>
            <a:pPr algn="l" indent="0" marL="0">
              <a:lnSpc>
                <a:spcPts val="2850"/>
              </a:lnSpc>
              <a:buNone/>
            </a:pPr>
            <a:r>
              <a:rPr lang="en-US" sz="1800" dirty="0">
                <a:solidFill>
                  <a:srgbClr val="CAD6DE"/>
                </a:solidFill>
                <a:latin typeface="Cabin" pitchFamily="34" charset="0"/>
                <a:ea typeface="Cabin" pitchFamily="34" charset="-122"/>
                <a:cs typeface="Cabin" pitchFamily="34" charset="-120"/>
              </a:rPr>
              <a:t>No internet= no charges</a:t>
            </a:r>
            <a:endParaRPr lang="en-US" sz="1800" dirty="0"/>
          </a:p>
        </p:txBody>
      </p:sp>
      <p:sp>
        <p:nvSpPr>
          <p:cNvPr id="14" name="Text 12"/>
          <p:cNvSpPr/>
          <p:nvPr/>
        </p:nvSpPr>
        <p:spPr>
          <a:xfrm>
            <a:off x="5338048" y="5085159"/>
            <a:ext cx="3967996" cy="1101209"/>
          </a:xfrm>
          <a:prstGeom prst="rect">
            <a:avLst/>
          </a:prstGeom>
          <a:noFill/>
          <a:ln/>
        </p:spPr>
        <p:txBody>
          <a:bodyPr wrap="square" lIns="0" tIns="0" rIns="0" bIns="0" rtlCol="0" anchor="t"/>
          <a:lstStyle/>
          <a:p>
            <a:pPr algn="l" indent="0" marL="0">
              <a:lnSpc>
                <a:spcPts val="2850"/>
              </a:lnSpc>
              <a:buNone/>
            </a:pPr>
            <a:r>
              <a:rPr lang="en-US" sz="1800" dirty="0">
                <a:solidFill>
                  <a:srgbClr val="CAD6DE"/>
                </a:solidFill>
                <a:latin typeface="Cabin" pitchFamily="34" charset="0"/>
                <a:ea typeface="Cabin" pitchFamily="34" charset="-122"/>
                <a:cs typeface="Cabin" pitchFamily="34" charset="-120"/>
              </a:rPr>
              <a:t>Flutter ensures single codebase for android and ios, saving development cost.</a:t>
            </a:r>
            <a:endParaRPr lang="en-US" sz="1800" dirty="0"/>
          </a:p>
        </p:txBody>
      </p:sp>
      <p:sp>
        <p:nvSpPr>
          <p:cNvPr id="15" name="Text 13"/>
          <p:cNvSpPr/>
          <p:nvPr/>
        </p:nvSpPr>
        <p:spPr>
          <a:xfrm>
            <a:off x="9873258" y="2063829"/>
            <a:ext cx="3615928" cy="337304"/>
          </a:xfrm>
          <a:prstGeom prst="rect">
            <a:avLst/>
          </a:prstGeom>
          <a:noFill/>
          <a:ln/>
        </p:spPr>
        <p:txBody>
          <a:bodyPr wrap="none" lIns="0" tIns="0" rIns="0" bIns="0" rtlCol="0" anchor="t"/>
          <a:lstStyle/>
          <a:p>
            <a:pPr algn="l" indent="0" marL="0">
              <a:lnSpc>
                <a:spcPts val="2650"/>
              </a:lnSpc>
              <a:buNone/>
            </a:pPr>
            <a:r>
              <a:rPr lang="en-US" sz="2100" dirty="0">
                <a:solidFill>
                  <a:srgbClr val="FFFFFF"/>
                </a:solidFill>
                <a:latin typeface="Unbounded" pitchFamily="34" charset="0"/>
                <a:ea typeface="Unbounded" pitchFamily="34" charset="-122"/>
                <a:cs typeface="Unbounded" pitchFamily="34" charset="-120"/>
              </a:rPr>
              <a:t>Operational Feasibility</a:t>
            </a:r>
            <a:endParaRPr lang="en-US" sz="2100" dirty="0"/>
          </a:p>
        </p:txBody>
      </p:sp>
      <p:sp>
        <p:nvSpPr>
          <p:cNvPr id="16" name="Text 14"/>
          <p:cNvSpPr/>
          <p:nvPr/>
        </p:nvSpPr>
        <p:spPr>
          <a:xfrm>
            <a:off x="9873258" y="2630448"/>
            <a:ext cx="3967996" cy="734139"/>
          </a:xfrm>
          <a:prstGeom prst="rect">
            <a:avLst/>
          </a:prstGeom>
          <a:noFill/>
          <a:ln/>
        </p:spPr>
        <p:txBody>
          <a:bodyPr wrap="square" lIns="0" tIns="0" rIns="0" bIns="0" rtlCol="0" anchor="t"/>
          <a:lstStyle/>
          <a:p>
            <a:pPr algn="l" marL="342900" indent="-342900">
              <a:lnSpc>
                <a:spcPts val="2850"/>
              </a:lnSpc>
              <a:buSzPct val="100000"/>
              <a:buChar char="•"/>
            </a:pPr>
            <a:r>
              <a:rPr lang="en-US" sz="1800" b="1" dirty="0">
                <a:solidFill>
                  <a:srgbClr val="CAD6DE"/>
                </a:solidFill>
                <a:latin typeface="Cabin" pitchFamily="34" charset="0"/>
                <a:ea typeface="Cabin" pitchFamily="34" charset="-122"/>
                <a:cs typeface="Cabin" pitchFamily="34" charset="-120"/>
              </a:rPr>
              <a:t>Simple UX — add friends, find them, ping if needed</a:t>
            </a:r>
            <a:endParaRPr lang="en-US" sz="1800" dirty="0"/>
          </a:p>
        </p:txBody>
      </p:sp>
      <p:sp>
        <p:nvSpPr>
          <p:cNvPr id="17" name="Text 15"/>
          <p:cNvSpPr/>
          <p:nvPr/>
        </p:nvSpPr>
        <p:spPr>
          <a:xfrm>
            <a:off x="9873258" y="3444835"/>
            <a:ext cx="3967996" cy="367070"/>
          </a:xfrm>
          <a:prstGeom prst="rect">
            <a:avLst/>
          </a:prstGeom>
          <a:noFill/>
          <a:ln/>
        </p:spPr>
        <p:txBody>
          <a:bodyPr wrap="none" lIns="0" tIns="0" rIns="0" bIns="0" rtlCol="0" anchor="t"/>
          <a:lstStyle/>
          <a:p>
            <a:pPr algn="l" marL="342900" indent="-342900">
              <a:lnSpc>
                <a:spcPts val="2850"/>
              </a:lnSpc>
              <a:buSzPct val="100000"/>
              <a:buChar char="•"/>
            </a:pPr>
            <a:r>
              <a:rPr lang="en-US" sz="1800" b="1" dirty="0">
                <a:solidFill>
                  <a:srgbClr val="CAD6DE"/>
                </a:solidFill>
                <a:latin typeface="Cabin" pitchFamily="34" charset="0"/>
                <a:ea typeface="Cabin" pitchFamily="34" charset="-122"/>
                <a:cs typeface="Cabin" pitchFamily="34" charset="-120"/>
              </a:rPr>
              <a:t>Works without GPS or mobile data</a:t>
            </a:r>
            <a:endParaRPr lang="en-US" sz="1800" dirty="0"/>
          </a:p>
        </p:txBody>
      </p:sp>
      <p:sp>
        <p:nvSpPr>
          <p:cNvPr id="18" name="Text 16"/>
          <p:cNvSpPr/>
          <p:nvPr/>
        </p:nvSpPr>
        <p:spPr>
          <a:xfrm>
            <a:off x="9873258" y="3892153"/>
            <a:ext cx="3967996" cy="734139"/>
          </a:xfrm>
          <a:prstGeom prst="rect">
            <a:avLst/>
          </a:prstGeom>
          <a:noFill/>
          <a:ln/>
        </p:spPr>
        <p:txBody>
          <a:bodyPr wrap="square" lIns="0" tIns="0" rIns="0" bIns="0" rtlCol="0" anchor="t"/>
          <a:lstStyle/>
          <a:p>
            <a:pPr algn="l" marL="342900" indent="-342900">
              <a:lnSpc>
                <a:spcPts val="2850"/>
              </a:lnSpc>
              <a:buSzPct val="100000"/>
              <a:buChar char="•"/>
            </a:pPr>
            <a:r>
              <a:rPr lang="en-US" sz="1800" b="1" dirty="0">
                <a:solidFill>
                  <a:srgbClr val="CAD6DE"/>
                </a:solidFill>
                <a:latin typeface="Cabin" pitchFamily="34" charset="0"/>
                <a:ea typeface="Cabin" pitchFamily="34" charset="-122"/>
                <a:cs typeface="Cabin" pitchFamily="34" charset="-120"/>
              </a:rPr>
              <a:t>Easily testable in any closed environment (e.g. college campus)</a:t>
            </a:r>
            <a:endParaRPr lang="en-US" sz="1800" dirty="0"/>
          </a:p>
        </p:txBody>
      </p:sp>
      <p:sp>
        <p:nvSpPr>
          <p:cNvPr id="19" name="Text 17"/>
          <p:cNvSpPr/>
          <p:nvPr/>
        </p:nvSpPr>
        <p:spPr>
          <a:xfrm>
            <a:off x="9873258" y="4706541"/>
            <a:ext cx="3967996" cy="734139"/>
          </a:xfrm>
          <a:prstGeom prst="rect">
            <a:avLst/>
          </a:prstGeom>
          <a:noFill/>
          <a:ln/>
        </p:spPr>
        <p:txBody>
          <a:bodyPr wrap="square" lIns="0" tIns="0" rIns="0" bIns="0" rtlCol="0" anchor="t"/>
          <a:lstStyle/>
          <a:p>
            <a:pPr algn="l" marL="342900" indent="-342900">
              <a:lnSpc>
                <a:spcPts val="2850"/>
              </a:lnSpc>
              <a:buSzPct val="100000"/>
              <a:buChar char="•"/>
            </a:pPr>
            <a:r>
              <a:rPr lang="en-US" sz="1800" b="1" dirty="0">
                <a:solidFill>
                  <a:srgbClr val="CAD6DE"/>
                </a:solidFill>
                <a:latin typeface="Cabin" pitchFamily="34" charset="0"/>
                <a:ea typeface="Cabin" pitchFamily="34" charset="-122"/>
                <a:cs typeface="Cabin" pitchFamily="34" charset="-120"/>
              </a:rPr>
              <a:t>Designed for minimal user input (auto-detection)</a:t>
            </a:r>
            <a:endParaRPr lang="en-US" sz="1800" dirty="0"/>
          </a:p>
        </p:txBody>
      </p:sp>
      <p:sp>
        <p:nvSpPr>
          <p:cNvPr id="20" name="Text 18"/>
          <p:cNvSpPr/>
          <p:nvPr/>
        </p:nvSpPr>
        <p:spPr>
          <a:xfrm>
            <a:off x="9873258" y="5520928"/>
            <a:ext cx="3967996" cy="734139"/>
          </a:xfrm>
          <a:prstGeom prst="rect">
            <a:avLst/>
          </a:prstGeom>
          <a:noFill/>
          <a:ln/>
        </p:spPr>
        <p:txBody>
          <a:bodyPr wrap="square" lIns="0" tIns="0" rIns="0" bIns="0" rtlCol="0" anchor="t"/>
          <a:lstStyle/>
          <a:p>
            <a:pPr algn="l" marL="342900" indent="-342900">
              <a:lnSpc>
                <a:spcPts val="2850"/>
              </a:lnSpc>
              <a:buSzPct val="100000"/>
              <a:buChar char="•"/>
            </a:pPr>
            <a:r>
              <a:rPr lang="en-US" sz="1800" b="1" dirty="0">
                <a:solidFill>
                  <a:srgbClr val="CAD6DE"/>
                </a:solidFill>
                <a:latin typeface="Cabin" pitchFamily="34" charset="0"/>
                <a:ea typeface="Cabin" pitchFamily="34" charset="-122"/>
                <a:cs typeface="Cabin" pitchFamily="34" charset="-120"/>
              </a:rPr>
              <a:t>Future-proof with features like offline maps, AR, and alert systems</a:t>
            </a:r>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102757"/>
            <a:ext cx="11920537"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How It Works: The P2P Concert App</a:t>
            </a:r>
            <a:endParaRPr lang="en-US" sz="4400" dirty="0"/>
          </a:p>
        </p:txBody>
      </p:sp>
      <p:pic>
        <p:nvPicPr>
          <p:cNvPr id="3" name="Image 0" descr="preencoded.png">    </p:cNvPr>
          <p:cNvPicPr>
            <a:picLocks noChangeAspect="1"/>
          </p:cNvPicPr>
          <p:nvPr/>
        </p:nvPicPr>
        <p:blipFill>
          <a:blip r:embed="rId1"/>
          <a:stretch>
            <a:fillRect/>
          </a:stretch>
        </p:blipFill>
        <p:spPr>
          <a:xfrm>
            <a:off x="837724" y="2165747"/>
            <a:ext cx="1196816" cy="1436251"/>
          </a:xfrm>
          <a:prstGeom prst="rect">
            <a:avLst/>
          </a:prstGeom>
        </p:spPr>
      </p:pic>
      <p:sp>
        <p:nvSpPr>
          <p:cNvPr id="4" name="Text 1"/>
          <p:cNvSpPr/>
          <p:nvPr/>
        </p:nvSpPr>
        <p:spPr>
          <a:xfrm>
            <a:off x="2393513" y="2405063"/>
            <a:ext cx="3664387"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Local P2P Connection</a:t>
            </a:r>
            <a:endParaRPr lang="en-US" sz="2200" dirty="0"/>
          </a:p>
        </p:txBody>
      </p:sp>
      <p:sp>
        <p:nvSpPr>
          <p:cNvPr id="5" name="Text 2"/>
          <p:cNvSpPr/>
          <p:nvPr/>
        </p:nvSpPr>
        <p:spPr>
          <a:xfrm>
            <a:off x="2393513" y="2900601"/>
            <a:ext cx="1139916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App creates a local peer-to-peer network through bluetooth.</a:t>
            </a:r>
            <a:endParaRPr lang="en-US" sz="1850" dirty="0"/>
          </a:p>
        </p:txBody>
      </p:sp>
      <p:pic>
        <p:nvPicPr>
          <p:cNvPr id="6" name="Image 1" descr="preencoded.png">    </p:cNvPr>
          <p:cNvPicPr>
            <a:picLocks noChangeAspect="1"/>
          </p:cNvPicPr>
          <p:nvPr/>
        </p:nvPicPr>
        <p:blipFill>
          <a:blip r:embed="rId2"/>
          <a:stretch>
            <a:fillRect/>
          </a:stretch>
        </p:blipFill>
        <p:spPr>
          <a:xfrm>
            <a:off x="837724" y="3601998"/>
            <a:ext cx="1196816" cy="1436251"/>
          </a:xfrm>
          <a:prstGeom prst="rect">
            <a:avLst/>
          </a:prstGeom>
        </p:spPr>
      </p:pic>
      <p:sp>
        <p:nvSpPr>
          <p:cNvPr id="7" name="Text 3"/>
          <p:cNvSpPr/>
          <p:nvPr/>
        </p:nvSpPr>
        <p:spPr>
          <a:xfrm>
            <a:off x="2393513" y="3841313"/>
            <a:ext cx="3332559"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Mesh network hops</a:t>
            </a:r>
            <a:endParaRPr lang="en-US" sz="2200" dirty="0"/>
          </a:p>
        </p:txBody>
      </p:sp>
      <p:sp>
        <p:nvSpPr>
          <p:cNvPr id="8" name="Text 4"/>
          <p:cNvSpPr/>
          <p:nvPr/>
        </p:nvSpPr>
        <p:spPr>
          <a:xfrm>
            <a:off x="2393513" y="4336852"/>
            <a:ext cx="1139916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At the needful time both the devices should have switched on blue</a:t>
            </a:r>
            <a:endParaRPr lang="en-US" sz="1850" dirty="0"/>
          </a:p>
        </p:txBody>
      </p:sp>
      <p:pic>
        <p:nvPicPr>
          <p:cNvPr id="9" name="Image 2" descr="preencoded.png">    </p:cNvPr>
          <p:cNvPicPr>
            <a:picLocks noChangeAspect="1"/>
          </p:cNvPicPr>
          <p:nvPr/>
        </p:nvPicPr>
        <p:blipFill>
          <a:blip r:embed="rId3"/>
          <a:stretch>
            <a:fillRect/>
          </a:stretch>
        </p:blipFill>
        <p:spPr>
          <a:xfrm>
            <a:off x="837724" y="5038249"/>
            <a:ext cx="1196816" cy="1436251"/>
          </a:xfrm>
          <a:prstGeom prst="rect">
            <a:avLst/>
          </a:prstGeom>
        </p:spPr>
      </p:pic>
      <p:sp>
        <p:nvSpPr>
          <p:cNvPr id="10" name="Text 5"/>
          <p:cNvSpPr/>
          <p:nvPr/>
        </p:nvSpPr>
        <p:spPr>
          <a:xfrm>
            <a:off x="2393513" y="5277564"/>
            <a:ext cx="8290322"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Offline Map(Lattitude and Longtitude navigation)</a:t>
            </a:r>
            <a:endParaRPr lang="en-US" sz="2200" dirty="0"/>
          </a:p>
        </p:txBody>
      </p:sp>
      <p:sp>
        <p:nvSpPr>
          <p:cNvPr id="11" name="Text 6"/>
          <p:cNvSpPr/>
          <p:nvPr/>
        </p:nvSpPr>
        <p:spPr>
          <a:xfrm>
            <a:off x="2393513" y="5773103"/>
            <a:ext cx="11399163"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Location is displayed on an offline map for easy navigation.</a:t>
            </a:r>
            <a:endParaRPr lang="en-US" sz="1850" dirty="0"/>
          </a:p>
        </p:txBody>
      </p:sp>
      <p:sp>
        <p:nvSpPr>
          <p:cNvPr id="12" name="Text 7"/>
          <p:cNvSpPr/>
          <p:nvPr/>
        </p:nvSpPr>
        <p:spPr>
          <a:xfrm>
            <a:off x="837724" y="6743700"/>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The app uses BLE (Bluetooth Low Energy) for battery efficiency. Users can send pre-defined messages and set meeting points.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779032"/>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WORKING</a:t>
            </a:r>
            <a:endParaRPr lang="en-US" sz="4400" dirty="0"/>
          </a:p>
        </p:txBody>
      </p:sp>
      <p:sp>
        <p:nvSpPr>
          <p:cNvPr id="3" name="Text 1"/>
          <p:cNvSpPr/>
          <p:nvPr/>
        </p:nvSpPr>
        <p:spPr>
          <a:xfrm>
            <a:off x="837724" y="2961799"/>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STEP 1:  The bluetooth is switched on both the devices and user id gets exchanged after successful connection.</a:t>
            </a:r>
            <a:endParaRPr lang="en-US" sz="1850" dirty="0"/>
          </a:p>
        </p:txBody>
      </p:sp>
      <p:sp>
        <p:nvSpPr>
          <p:cNvPr id="4" name="Text 2"/>
          <p:cNvSpPr/>
          <p:nvPr/>
        </p:nvSpPr>
        <p:spPr>
          <a:xfrm>
            <a:off x="837724" y="3614023"/>
            <a:ext cx="12954952"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STEP 2: At the time of need i.e concerts, rallies or crowded places when the bluetooth is switched on one device it searches for the user id of the required device.(already connected devices)</a:t>
            </a:r>
            <a:endParaRPr lang="en-US" sz="1850" dirty="0"/>
          </a:p>
        </p:txBody>
      </p:sp>
      <p:sp>
        <p:nvSpPr>
          <p:cNvPr id="5" name="Text 3"/>
          <p:cNvSpPr/>
          <p:nvPr/>
        </p:nvSpPr>
        <p:spPr>
          <a:xfrm>
            <a:off x="837724" y="4649272"/>
            <a:ext cx="12954952"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STEP 3: The uid gathered from one device via one app hops to another thereby repeating the process so that the source reaches the destination.( One device gathers the uid in a pattern towards destination with a maximum of 10 hops possible.)</a:t>
            </a:r>
            <a:endParaRPr lang="en-US" sz="1850" dirty="0"/>
          </a:p>
        </p:txBody>
      </p:sp>
      <p:sp>
        <p:nvSpPr>
          <p:cNvPr id="6" name="Text 4"/>
          <p:cNvSpPr/>
          <p:nvPr/>
        </p:nvSpPr>
        <p:spPr>
          <a:xfrm>
            <a:off x="837724" y="5684520"/>
            <a:ext cx="12954952"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STEP 4: The app shows the required distance one needs to cover to get closer to the destination through the lattitude and longtitude provided by using app and enjoy the concert!</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314450"/>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FFFFFF"/>
                </a:solidFill>
                <a:latin typeface="Unbounded" pitchFamily="34" charset="0"/>
                <a:ea typeface="Unbounded" pitchFamily="34" charset="-122"/>
                <a:cs typeface="Unbounded" pitchFamily="34" charset="-120"/>
              </a:rPr>
              <a:t>Benefits of a P2P Concert App</a:t>
            </a:r>
            <a:endParaRPr lang="en-US" sz="4400" dirty="0"/>
          </a:p>
        </p:txBody>
      </p:sp>
      <p:pic>
        <p:nvPicPr>
          <p:cNvPr id="4" name="Image 1" descr="preencoded.png">    </p:cNvPr>
          <p:cNvPicPr>
            <a:picLocks noChangeAspect="1"/>
          </p:cNvPicPr>
          <p:nvPr/>
        </p:nvPicPr>
        <p:blipFill>
          <a:blip r:embed="rId2"/>
          <a:stretch>
            <a:fillRect/>
          </a:stretch>
        </p:blipFill>
        <p:spPr>
          <a:xfrm>
            <a:off x="6324124" y="3081457"/>
            <a:ext cx="562451" cy="562451"/>
          </a:xfrm>
          <a:prstGeom prst="rect">
            <a:avLst/>
          </a:prstGeom>
        </p:spPr>
      </p:pic>
      <p:sp>
        <p:nvSpPr>
          <p:cNvPr id="5" name="Text 1"/>
          <p:cNvSpPr/>
          <p:nvPr/>
        </p:nvSpPr>
        <p:spPr>
          <a:xfrm>
            <a:off x="6324124" y="3883223"/>
            <a:ext cx="2250162"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No Reliance</a:t>
            </a:r>
            <a:endParaRPr lang="en-US" sz="2200" dirty="0"/>
          </a:p>
        </p:txBody>
      </p:sp>
      <p:sp>
        <p:nvSpPr>
          <p:cNvPr id="6" name="Text 2"/>
          <p:cNvSpPr/>
          <p:nvPr/>
        </p:nvSpPr>
        <p:spPr>
          <a:xfrm>
            <a:off x="6324124" y="4378762"/>
            <a:ext cx="2250162"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No need for cellular or Wi-Fi connectivity.</a:t>
            </a:r>
            <a:endParaRPr lang="en-US" sz="1850" dirty="0"/>
          </a:p>
        </p:txBody>
      </p:sp>
      <p:pic>
        <p:nvPicPr>
          <p:cNvPr id="7" name="Image 2" descr="preencoded.png">    </p:cNvPr>
          <p:cNvPicPr>
            <a:picLocks noChangeAspect="1"/>
          </p:cNvPicPr>
          <p:nvPr/>
        </p:nvPicPr>
        <p:blipFill>
          <a:blip r:embed="rId3"/>
          <a:stretch>
            <a:fillRect/>
          </a:stretch>
        </p:blipFill>
        <p:spPr>
          <a:xfrm>
            <a:off x="8933259" y="3081457"/>
            <a:ext cx="562451" cy="562451"/>
          </a:xfrm>
          <a:prstGeom prst="rect">
            <a:avLst/>
          </a:prstGeom>
        </p:spPr>
      </p:pic>
      <p:sp>
        <p:nvSpPr>
          <p:cNvPr id="8" name="Text 3"/>
          <p:cNvSpPr/>
          <p:nvPr/>
        </p:nvSpPr>
        <p:spPr>
          <a:xfrm>
            <a:off x="8933259" y="3883223"/>
            <a:ext cx="2250162" cy="351949"/>
          </a:xfrm>
          <a:prstGeom prst="rect">
            <a:avLst/>
          </a:prstGeom>
          <a:noFill/>
          <a:ln/>
        </p:spPr>
        <p:txBody>
          <a:bodyPr wrap="non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Reliability</a:t>
            </a:r>
            <a:endParaRPr lang="en-US" sz="2200" dirty="0"/>
          </a:p>
        </p:txBody>
      </p:sp>
      <p:sp>
        <p:nvSpPr>
          <p:cNvPr id="9" name="Text 4"/>
          <p:cNvSpPr/>
          <p:nvPr/>
        </p:nvSpPr>
        <p:spPr>
          <a:xfrm>
            <a:off x="8933259" y="4378762"/>
            <a:ext cx="2250162" cy="1149072"/>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Increased reliability in crowded environments.</a:t>
            </a:r>
            <a:endParaRPr lang="en-US" sz="1850" dirty="0"/>
          </a:p>
        </p:txBody>
      </p:sp>
      <p:pic>
        <p:nvPicPr>
          <p:cNvPr id="10" name="Image 3" descr="preencoded.png">    </p:cNvPr>
          <p:cNvPicPr>
            <a:picLocks noChangeAspect="1"/>
          </p:cNvPicPr>
          <p:nvPr/>
        </p:nvPicPr>
        <p:blipFill>
          <a:blip r:embed="rId4"/>
          <a:stretch>
            <a:fillRect/>
          </a:stretch>
        </p:blipFill>
        <p:spPr>
          <a:xfrm>
            <a:off x="11542395" y="3081457"/>
            <a:ext cx="562570" cy="562570"/>
          </a:xfrm>
          <a:prstGeom prst="rect">
            <a:avLst/>
          </a:prstGeom>
        </p:spPr>
      </p:pic>
      <p:sp>
        <p:nvSpPr>
          <p:cNvPr id="11" name="Text 5"/>
          <p:cNvSpPr/>
          <p:nvPr/>
        </p:nvSpPr>
        <p:spPr>
          <a:xfrm>
            <a:off x="11542395" y="3883343"/>
            <a:ext cx="2250281" cy="703898"/>
          </a:xfrm>
          <a:prstGeom prst="rect">
            <a:avLst/>
          </a:prstGeom>
          <a:noFill/>
          <a:ln/>
        </p:spPr>
        <p:txBody>
          <a:bodyPr wrap="square" lIns="0" tIns="0" rIns="0" bIns="0" rtlCol="0" anchor="t"/>
          <a:lstStyle/>
          <a:p>
            <a:pPr algn="l" indent="0" marL="0">
              <a:lnSpc>
                <a:spcPts val="2750"/>
              </a:lnSpc>
              <a:buNone/>
            </a:pPr>
            <a:r>
              <a:rPr lang="en-US" sz="2200" dirty="0">
                <a:solidFill>
                  <a:srgbClr val="CAD6DE"/>
                </a:solidFill>
                <a:latin typeface="Unbounded" pitchFamily="34" charset="0"/>
                <a:ea typeface="Unbounded" pitchFamily="34" charset="-122"/>
                <a:cs typeface="Unbounded" pitchFamily="34" charset="-120"/>
              </a:rPr>
              <a:t>Enhanced Privacy</a:t>
            </a:r>
            <a:endParaRPr lang="en-US" sz="2200" dirty="0"/>
          </a:p>
        </p:txBody>
      </p:sp>
      <p:sp>
        <p:nvSpPr>
          <p:cNvPr id="12" name="Text 6"/>
          <p:cNvSpPr/>
          <p:nvPr/>
        </p:nvSpPr>
        <p:spPr>
          <a:xfrm>
            <a:off x="11542395" y="4730829"/>
            <a:ext cx="2250281" cy="1149072"/>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Data stays local, ensuring greater privacy.</a:t>
            </a:r>
            <a:endParaRPr lang="en-US" sz="1850" dirty="0"/>
          </a:p>
        </p:txBody>
      </p:sp>
      <p:sp>
        <p:nvSpPr>
          <p:cNvPr id="13" name="Text 7"/>
          <p:cNvSpPr/>
          <p:nvPr/>
        </p:nvSpPr>
        <p:spPr>
          <a:xfrm>
            <a:off x="6324124" y="6149102"/>
            <a:ext cx="7468553" cy="766048"/>
          </a:xfrm>
          <a:prstGeom prst="rect">
            <a:avLst/>
          </a:prstGeom>
          <a:noFill/>
          <a:ln/>
        </p:spPr>
        <p:txBody>
          <a:bodyPr wrap="square" lIns="0" tIns="0" rIns="0" bIns="0" rtlCol="0" anchor="t"/>
          <a:lstStyle/>
          <a:p>
            <a:pPr algn="l" indent="0" marL="0">
              <a:lnSpc>
                <a:spcPts val="3000"/>
              </a:lnSpc>
              <a:buNone/>
            </a:pPr>
            <a:r>
              <a:rPr lang="en-US" sz="1850" dirty="0">
                <a:solidFill>
                  <a:srgbClr val="CAD6DE"/>
                </a:solidFill>
                <a:latin typeface="Cabin" pitchFamily="34" charset="0"/>
                <a:ea typeface="Cabin" pitchFamily="34" charset="-122"/>
                <a:cs typeface="Cabin" pitchFamily="34" charset="-120"/>
              </a:rPr>
              <a:t>Enjoy lower battery consumption. Discover new friends nearby with potential social features.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2025-04-06T06:33:54Z</dcterms:created>
  <dcterms:modified xsi:type="dcterms:W3CDTF">2025-04-06T06:33:54Z</dcterms:modified>
</cp:coreProperties>
</file>